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</p:sldMasterIdLst>
  <p:notesMasterIdLst>
    <p:notesMasterId r:id="rId19"/>
  </p:notesMasterIdLst>
  <p:handoutMasterIdLst>
    <p:handoutMasterId r:id="rId20"/>
  </p:handoutMasterIdLst>
  <p:sldIdLst>
    <p:sldId id="382" r:id="rId7"/>
    <p:sldId id="696" r:id="rId8"/>
    <p:sldId id="757" r:id="rId9"/>
    <p:sldId id="717" r:id="rId10"/>
    <p:sldId id="889" r:id="rId11"/>
    <p:sldId id="499" r:id="rId12"/>
    <p:sldId id="901" r:id="rId13"/>
    <p:sldId id="898" r:id="rId14"/>
    <p:sldId id="869" r:id="rId15"/>
    <p:sldId id="892" r:id="rId16"/>
    <p:sldId id="855" r:id="rId17"/>
    <p:sldId id="902" r:id="rId18"/>
  </p:sldIdLst>
  <p:sldSz cx="12192000" cy="6858000"/>
  <p:notesSz cx="6805613" cy="99393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D173A4-7D36-6628-055C-01AEB7A91FB3}" name="Mitchell, Alexia (KTMLP)" initials="MA(" userId="S::alexia.mitchell@kantar.com::c49c006f-6766-44ce-978c-7c365abb01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3333"/>
    <a:srgbClr val="E6304B"/>
    <a:srgbClr val="E7E7E7"/>
    <a:srgbClr val="C0C0C0"/>
    <a:srgbClr val="989898"/>
    <a:srgbClr val="717171"/>
    <a:srgbClr val="C8D405"/>
    <a:srgbClr val="00A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0A50A-EC45-4F5A-912E-06C4DBE58610}" v="88" dt="2024-01-31T12:54:22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16" y="150"/>
      </p:cViewPr>
      <p:guideLst>
        <p:guide orient="horz" pos="4152"/>
        <p:guide orient="horz" pos="4020"/>
        <p:guide orient="horz" pos="2163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C51B2C-A001-27DE-ABA0-3328CCE12A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Kick">
            <a:extLst>
              <a:ext uri="{FF2B5EF4-FFF2-40B4-BE49-F238E27FC236}">
                <a16:creationId xmlns:a16="http://schemas.microsoft.com/office/drawing/2014/main" id="{4E5D019C-AA62-A8CE-6450-8FB165C5A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0" y="0"/>
            <a:ext cx="3881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3" name="Kantar logo">
            <a:extLst>
              <a:ext uri="{FF2B5EF4-FFF2-40B4-BE49-F238E27FC236}">
                <a16:creationId xmlns:a16="http://schemas.microsoft.com/office/drawing/2014/main" id="{413DB59D-2F78-ADDF-7991-8E63A4119D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60363" y="557213"/>
            <a:ext cx="1939925" cy="3683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9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small kick">
            <a:extLst>
              <a:ext uri="{FF2B5EF4-FFF2-40B4-BE49-F238E27FC236}">
                <a16:creationId xmlns:a16="http://schemas.microsoft.com/office/drawing/2014/main" id="{E00906A3-9F5D-49B3-C2E5-BA11DE9FA9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4270375" y="1490663"/>
            <a:ext cx="2568575" cy="449897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pic>
        <p:nvPicPr>
          <p:cNvPr id="7" name="Gold Bar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B6564A35-867D-4FB8-BD9A-08422621EC4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92BB-BFD6-2927-3A21-3EBB7D24B6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Kick">
            <a:extLst>
              <a:ext uri="{FF2B5EF4-FFF2-40B4-BE49-F238E27FC236}">
                <a16:creationId xmlns:a16="http://schemas.microsoft.com/office/drawing/2014/main" id="{D6E4C6C4-422B-CEDC-43DB-1AFEEB8913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0" y="0"/>
            <a:ext cx="3881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3" name="Kantar logo">
            <a:extLst>
              <a:ext uri="{FF2B5EF4-FFF2-40B4-BE49-F238E27FC236}">
                <a16:creationId xmlns:a16="http://schemas.microsoft.com/office/drawing/2014/main" id="{61544F70-E3D0-9F87-1D9D-CDA395FD9A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60363" y="557213"/>
            <a:ext cx="1939925" cy="3683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58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mall kick">
            <a:extLst>
              <a:ext uri="{FF2B5EF4-FFF2-40B4-BE49-F238E27FC236}">
                <a16:creationId xmlns:a16="http://schemas.microsoft.com/office/drawing/2014/main" id="{810F81F1-9895-E713-097A-193D916A5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270375" y="1490663"/>
            <a:ext cx="2568575" cy="449897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pic>
        <p:nvPicPr>
          <p:cNvPr id="7" name="Gold bar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11" name="Kantar Logo">
            <a:extLst>
              <a:ext uri="{FF2B5EF4-FFF2-40B4-BE49-F238E27FC236}">
                <a16:creationId xmlns:a16="http://schemas.microsoft.com/office/drawing/2014/main" id="{01EE2173-34DD-4E4A-828D-CFC09D3A11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826" r:id="rId23"/>
    <p:sldLayoutId id="214748382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sg@kantar.com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kantar.com/uki/campaigns/coupa-supplier-information-hub-new-users" TargetMode="External"/><Relationship Id="rId5" Type="http://schemas.openxmlformats.org/officeDocument/2006/relationships/hyperlink" Target="https://www.kantar.com/uki/diversity-and-inclusion-at-kantar" TargetMode="External"/><Relationship Id="rId4" Type="http://schemas.openxmlformats.org/officeDocument/2006/relationships/hyperlink" Target="mailto:procurement@kantar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tglbuc.sharepoint.com/sites/kantarglobalunily/policiesandguidance/ESG/Kantar%20ESG%20Environmental%20Social%20and%20Governance%20Report%202021.pdf" TargetMode="Externa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hand with a rainbow of light&#10;&#10;Description automatically generated">
            <a:extLst>
              <a:ext uri="{FF2B5EF4-FFF2-40B4-BE49-F238E27FC236}">
                <a16:creationId xmlns:a16="http://schemas.microsoft.com/office/drawing/2014/main" id="{EF41B40B-36CF-6ADE-4DAA-A1BDB064C4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169" b="6169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2A58A5-BCEE-8E56-EC3D-A0DCBA1A0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8A9F8-539A-77A2-A38D-F9C16B5C6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Global Procurement team</a:t>
            </a:r>
          </a:p>
          <a:p>
            <a:r>
              <a:rPr lang="en-GB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84DB79-81F4-E57E-0F08-A926A4B06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The Procurement commitments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FB0052-CAE5-DC02-5DDF-F33E278ED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ESG &amp; I&amp;D at the heart of everything we do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85A5ACC-F3E3-AD43-E98E-AF846DE1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524311"/>
            <a:ext cx="1868850" cy="4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08BC-030F-A24F-933A-B9B3581D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we’ve done so far…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17A1B-1B63-154D-A701-DCC18500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49A228B-306F-BF0C-F863-68D2DBB890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2" y="1710000"/>
            <a:ext cx="5978148" cy="3999600"/>
          </a:xfrm>
        </p:spPr>
        <p:txBody>
          <a:bodyPr/>
          <a:lstStyle/>
          <a:p>
            <a:r>
              <a:rPr lang="en-US" sz="3200" b="1"/>
              <a:t>As part of our commitment of driving I&amp;D, Kantar has partnered up with Merit Incentives as our preferred global supplier</a:t>
            </a:r>
          </a:p>
          <a:p>
            <a:pPr>
              <a:spcBef>
                <a:spcPts val="1800"/>
              </a:spcBef>
            </a:pPr>
            <a:r>
              <a:rPr lang="en-US"/>
              <a:t>By leveraging our customer and employee engagement strategies on Merit Incentives, we can focus on what really matters – our vision and growth.</a:t>
            </a:r>
            <a:endParaRPr lang="en-GB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B5536CA7-5CEE-12B5-6E62-21A6DDB270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15100" y="1710000"/>
            <a:ext cx="2399204" cy="3999600"/>
          </a:xfrm>
        </p:spPr>
        <p:txBody>
          <a:bodyPr/>
          <a:lstStyle/>
          <a:p>
            <a:r>
              <a:rPr lang="en-US" sz="1200" dirty="0"/>
              <a:t>We partnered up with Merit incentives, a company that’s supporting over 1,000+ large companies and fast-growing businesses to increase engagement levels with their stakeholders by using their smart technologies combined with a global Partner Merchant Network.</a:t>
            </a:r>
          </a:p>
          <a:p>
            <a:endParaRPr lang="en-US" sz="1200" dirty="0"/>
          </a:p>
          <a:p>
            <a:r>
              <a:rPr lang="en-US" sz="1200" dirty="0"/>
              <a:t>With Julie Leblan, founder and CEO of Merit Incentives, one of the 20 Women Behind Middle Eastern Tech Brands and cofounder and member of the Women in Incentives Network.</a:t>
            </a:r>
            <a:endParaRPr lang="en-GB" sz="1200" dirty="0"/>
          </a:p>
        </p:txBody>
      </p:sp>
      <p:pic>
        <p:nvPicPr>
          <p:cNvPr id="29" name="Content Placeholder 28" descr="A group of neon lights&#10;&#10;Description automatically generated">
            <a:extLst>
              <a:ext uri="{FF2B5EF4-FFF2-40B4-BE49-F238E27FC236}">
                <a16:creationId xmlns:a16="http://schemas.microsoft.com/office/drawing/2014/main" id="{834471BF-8EBC-1053-57FE-DDAEC55D6A0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7963" y="1716102"/>
            <a:ext cx="2728912" cy="3987772"/>
          </a:xfrm>
        </p:spPr>
      </p:pic>
      <p:pic>
        <p:nvPicPr>
          <p:cNvPr id="6" name="Content Placeholder 14" descr="A person in a pink sweater holding a phone&#10;&#10;Description automatically generated">
            <a:extLst>
              <a:ext uri="{FF2B5EF4-FFF2-40B4-BE49-F238E27FC236}">
                <a16:creationId xmlns:a16="http://schemas.microsoft.com/office/drawing/2014/main" id="{BABEC78C-2190-4BB7-9764-44BD5185E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55" t="112" r="17772" b="26971"/>
          <a:stretch/>
        </p:blipFill>
        <p:spPr>
          <a:xfrm>
            <a:off x="9090894" y="1716102"/>
            <a:ext cx="2739156" cy="3987772"/>
          </a:xfrm>
          <a:prstGeom prst="rect">
            <a:avLst/>
          </a:prstGeom>
        </p:spPr>
      </p:pic>
      <p:pic>
        <p:nvPicPr>
          <p:cNvPr id="8" name="Picture 2" descr="Home - Merit Incentives">
            <a:extLst>
              <a:ext uri="{FF2B5EF4-FFF2-40B4-BE49-F238E27FC236}">
                <a16:creationId xmlns:a16="http://schemas.microsoft.com/office/drawing/2014/main" id="{6514395C-E6AD-266F-0E30-472C0698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604" y="687609"/>
            <a:ext cx="1610270" cy="4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903380-AED3-23A8-4DAC-21C1FEC16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straws in a glass jar&#10;&#10;Description automatically generated">
            <a:extLst>
              <a:ext uri="{FF2B5EF4-FFF2-40B4-BE49-F238E27FC236}">
                <a16:creationId xmlns:a16="http://schemas.microsoft.com/office/drawing/2014/main" id="{91561AF8-5055-D878-35E4-B8E5C6686B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19" r="12591"/>
          <a:stretch/>
        </p:blipFill>
        <p:spPr>
          <a:xfrm>
            <a:off x="360362" y="430718"/>
            <a:ext cx="5626801" cy="546893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33445-E662-A9EB-FCFB-10B53EDA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5F8CD-2643-5504-68C1-431D471C8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b="1"/>
              <a:t>To contact the ESG team, please </a:t>
            </a:r>
            <a:r>
              <a:rPr lang="en-US" sz="1800" b="1">
                <a:hlinkClick r:id="rId3"/>
              </a:rPr>
              <a:t>click here</a:t>
            </a:r>
            <a:r>
              <a:rPr lang="en-US" sz="1800" b="1"/>
              <a:t>.</a:t>
            </a:r>
          </a:p>
          <a:p>
            <a:endParaRPr lang="en-US" sz="1800" b="1"/>
          </a:p>
          <a:p>
            <a:r>
              <a:rPr lang="en-US"/>
              <a:t>E-Mail: </a:t>
            </a:r>
            <a:r>
              <a:rPr lang="en-US">
                <a:hlinkClick r:id="rId4"/>
              </a:rPr>
              <a:t>procurement@kantar.com</a:t>
            </a:r>
            <a:endParaRPr lang="en-US"/>
          </a:p>
          <a:p>
            <a:r>
              <a:rPr lang="en-US">
                <a:hlinkClick r:id="rId5"/>
              </a:rPr>
              <a:t>Kantar I&amp;D website</a:t>
            </a:r>
            <a:endParaRPr lang="en-US"/>
          </a:p>
          <a:p>
            <a:r>
              <a:rPr lang="en-US">
                <a:hlinkClick r:id="rId6"/>
              </a:rPr>
              <a:t>Supplier Hub </a:t>
            </a:r>
            <a:endParaRPr lang="en-US"/>
          </a:p>
          <a:p>
            <a:endParaRPr lang="en-US"/>
          </a:p>
          <a:p>
            <a:r>
              <a:rPr lang="en-US"/>
              <a:t>Kantar Group and Affiliates</a:t>
            </a:r>
            <a:br>
              <a:rPr lang="en-US"/>
            </a:br>
            <a:endParaRPr lang="en-US"/>
          </a:p>
          <a:p>
            <a:pPr>
              <a:spcBef>
                <a:spcPts val="0"/>
              </a:spcBef>
            </a:pPr>
            <a:r>
              <a:rPr lang="en-US"/>
              <a:t>Vivo Building</a:t>
            </a:r>
          </a:p>
          <a:p>
            <a:pPr>
              <a:spcBef>
                <a:spcPts val="0"/>
              </a:spcBef>
            </a:pPr>
            <a:r>
              <a:rPr lang="en-US"/>
              <a:t>30 Stamford Street</a:t>
            </a:r>
          </a:p>
          <a:p>
            <a:pPr>
              <a:spcBef>
                <a:spcPts val="0"/>
              </a:spcBef>
            </a:pPr>
            <a:r>
              <a:rPr lang="en-US"/>
              <a:t>London SE1 9LQ</a:t>
            </a:r>
          </a:p>
          <a:p>
            <a:pPr>
              <a:spcBef>
                <a:spcPts val="0"/>
              </a:spcBef>
            </a:pPr>
            <a:endParaRPr lang="en-GB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</a:pP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1B5169-E656-E1C1-616E-97CB98AE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 &amp; Diversity and ESG at the heart of everything we do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605E84-F3AA-616E-7248-5C5F21F80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hand with a rainbow of light&#10;&#10;Description automatically generated">
            <a:extLst>
              <a:ext uri="{FF2B5EF4-FFF2-40B4-BE49-F238E27FC236}">
                <a16:creationId xmlns:a16="http://schemas.microsoft.com/office/drawing/2014/main" id="{EF41B40B-36CF-6ADE-4DAA-A1BDB064C4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169" b="6169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2A58A5-BCEE-8E56-EC3D-A0DCBA1A0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8A9F8-539A-77A2-A38D-F9C16B5C6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Global Procurement team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84DB79-81F4-E57E-0F08-A926A4B06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The Procurement commitments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FB0052-CAE5-DC02-5DDF-F33E278ED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ESG &amp; I&amp;D at the heart of everything we do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85A5ACC-F3E3-AD43-E98E-AF846DE1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524311"/>
            <a:ext cx="1868850" cy="4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3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 descr="A picture containing human face, person, clothing, portrait&#10;&#10;Description automatically generated">
            <a:extLst>
              <a:ext uri="{FF2B5EF4-FFF2-40B4-BE49-F238E27FC236}">
                <a16:creationId xmlns:a16="http://schemas.microsoft.com/office/drawing/2014/main" id="{E1066D91-FAD2-7218-D787-046D2F02EA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8D1C362-C997-BB44-ACB4-D613A72985A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1" y="6390412"/>
            <a:ext cx="1080270" cy="20437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DDAC608-2CA7-DA13-5513-9507323094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2" y="1762488"/>
            <a:ext cx="4276951" cy="2865437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2030 Goals</a:t>
            </a:r>
          </a:p>
          <a:p>
            <a:r>
              <a:rPr lang="en-US" sz="4800" b="1">
                <a:solidFill>
                  <a:schemeClr val="bg1"/>
                </a:solidFill>
              </a:rPr>
              <a:t>Where is Kantar on its ESG journey?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E801C5-A922-2603-79DA-C6ED3C9FD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511" y="1701418"/>
            <a:ext cx="8081356" cy="3455164"/>
            <a:chOff x="359998" y="1671690"/>
            <a:chExt cx="11762090" cy="3455164"/>
          </a:xfrm>
        </p:grpSpPr>
        <p:sp>
          <p:nvSpPr>
            <p:cNvPr id="8" name="Rectangle 7"/>
            <p:cNvSpPr/>
            <p:nvPr/>
          </p:nvSpPr>
          <p:spPr>
            <a:xfrm>
              <a:off x="359998" y="1671690"/>
              <a:ext cx="11762090" cy="25853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457200"/>
              <a:r>
                <a:rPr lang="en-US" sz="2400">
                  <a:latin typeface="Arial"/>
                  <a:cs typeface="Arial"/>
                </a:rPr>
                <a:t>It is vital that businesses play a part in helping</a:t>
              </a:r>
            </a:p>
            <a:p>
              <a:pPr defTabSz="457200"/>
              <a:r>
                <a:rPr lang="en-US" sz="2400">
                  <a:latin typeface="Arial"/>
                  <a:cs typeface="Arial"/>
                </a:rPr>
                <a:t>address the challenges society faces today,</a:t>
              </a:r>
            </a:p>
            <a:p>
              <a:pPr defTabSz="457200"/>
              <a:r>
                <a:rPr lang="en-US" sz="2400">
                  <a:latin typeface="Arial"/>
                  <a:cs typeface="Arial"/>
                </a:rPr>
                <a:t>whether social or environmental. We have a role</a:t>
              </a:r>
            </a:p>
            <a:p>
              <a:pPr defTabSz="457200"/>
              <a:r>
                <a:rPr lang="en-US" sz="2400">
                  <a:latin typeface="Arial"/>
                  <a:cs typeface="Arial"/>
                </a:rPr>
                <a:t>to play, both in how we operate as a business,</a:t>
              </a:r>
            </a:p>
            <a:p>
              <a:pPr defTabSz="457200"/>
              <a:r>
                <a:rPr lang="en-US" sz="2400">
                  <a:latin typeface="Arial"/>
                  <a:cs typeface="Arial"/>
                </a:rPr>
                <a:t>and in the network effect we can have as a</a:t>
              </a:r>
            </a:p>
            <a:p>
              <a:pPr defTabSz="457200"/>
              <a:r>
                <a:rPr lang="en-US" sz="2400">
                  <a:latin typeface="Arial"/>
                  <a:cs typeface="Arial"/>
                </a:rPr>
                <a:t>strategic adviser to the largest consumer-facing</a:t>
              </a:r>
            </a:p>
            <a:p>
              <a:pPr defTabSz="457200"/>
              <a:r>
                <a:rPr lang="en-US" sz="2400">
                  <a:latin typeface="Arial"/>
                  <a:cs typeface="Arial"/>
                </a:rPr>
                <a:t>companies around the world.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9998" y="4572856"/>
              <a:ext cx="5826972" cy="55399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defTabSz="457200"/>
              <a:r>
                <a:rPr lang="en-US" sz="2000">
                  <a:cs typeface="Arial"/>
                </a:rPr>
                <a:t>Chris Jansen</a:t>
              </a:r>
              <a:br>
                <a:rPr lang="en-US" sz="1600">
                  <a:cs typeface="Arial"/>
                </a:rPr>
              </a:br>
              <a:r>
                <a:rPr lang="en-US" sz="1600">
                  <a:solidFill>
                    <a:schemeClr val="tx2"/>
                  </a:solidFill>
                  <a:cs typeface="Arial"/>
                </a:rPr>
                <a:t>Chief Executive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D921876-2E75-0940-93C0-8B0BDCC2B4C9}"/>
              </a:ext>
            </a:extLst>
          </p:cNvPr>
          <p:cNvSpPr/>
          <p:nvPr/>
        </p:nvSpPr>
        <p:spPr>
          <a:xfrm>
            <a:off x="272957" y="1421126"/>
            <a:ext cx="873981" cy="12003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7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C84F6-4981-6944-8C82-230824C289A9}"/>
              </a:ext>
            </a:extLst>
          </p:cNvPr>
          <p:cNvSpPr/>
          <p:nvPr/>
        </p:nvSpPr>
        <p:spPr>
          <a:xfrm>
            <a:off x="4787037" y="3844498"/>
            <a:ext cx="873981" cy="12003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n-US" sz="7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EDB45B-0B6D-49C3-9835-4BD0DCD8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DFC044-863C-35E1-C618-CBFD048273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999" y="481518"/>
            <a:ext cx="11466875" cy="403200"/>
          </a:xfrm>
        </p:spPr>
        <p:txBody>
          <a:bodyPr/>
          <a:lstStyle/>
          <a:p>
            <a:r>
              <a:rPr lang="en-US"/>
              <a:t>Our Environmental, Social &amp; Governance Strategy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DCF01C2-99CF-BC4D-93C6-A150CDAE9BB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424057" y="1861457"/>
            <a:ext cx="4401943" cy="3649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/>
              <a:t>	Our ESG strategy sits alongside our purpose and our business strategy in shaping who we are and how we operate as a business. </a:t>
            </a:r>
          </a:p>
          <a:p>
            <a:pPr marL="177800" indent="-177800"/>
            <a:r>
              <a:rPr lang="en-US"/>
              <a:t>	We aim to make a positive, long-term contribution to the communities where we live and work and use our expertise to have a positive network effect with our clients. </a:t>
            </a:r>
          </a:p>
          <a:p>
            <a:pPr marL="177800" indent="-177800"/>
            <a:r>
              <a:rPr lang="en-US"/>
              <a:t>	There are lots of issues to consider, but we concentrate on those most relevant and critical to our business. </a:t>
            </a:r>
            <a:br>
              <a:rPr lang="en-US" b="1"/>
            </a:br>
            <a:br>
              <a:rPr lang="en-US" b="1"/>
            </a:br>
            <a:r>
              <a:rPr lang="en-US" b="1">
                <a:hlinkClick r:id="rId3"/>
              </a:rPr>
              <a:t>Click here </a:t>
            </a:r>
            <a:r>
              <a:rPr lang="en-US" b="1"/>
              <a:t>to access our latest ESG report.</a:t>
            </a:r>
            <a:endParaRPr lang="en-US" sz="1100" b="1"/>
          </a:p>
          <a:p>
            <a:pPr marL="177800" indent="-177800"/>
            <a:endParaRPr lang="en-US" b="1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6BDA3E6-8BB6-0EC7-A90C-0B38BD65F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99" y="1495426"/>
            <a:ext cx="6815501" cy="4015790"/>
          </a:xfrm>
          <a:prstGeom prst="rect">
            <a:avLst/>
          </a:prstGeom>
          <a:noFill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83B7D-68DA-AEB7-B438-34CB5BEDF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9152-8D26-0FAF-F7E2-A6F2F5A2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commitments until 2030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7D80BA-CEF7-3E3C-8FE0-0322880761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2" y="2853759"/>
            <a:ext cx="2728800" cy="3176921"/>
          </a:xfrm>
        </p:spPr>
        <p:txBody>
          <a:bodyPr/>
          <a:lstStyle/>
          <a:p>
            <a:r>
              <a:rPr lang="en-US" sz="1200" b="1"/>
              <a:t>Our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Women will represent 50% of our Senior Management population (Global) by 2028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Ethnic minorities will represent 20% of our new joiners into our Senior Management population(US) by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No difference in performance in the belonging question of KES across genders* and ethnicities** by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KES results for I&amp;D-related questions to meet the High-Performance Norm (HPN). (Global) by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EF39A-2CF6-ADEB-86A4-9AA08B5379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2933" y="2853759"/>
            <a:ext cx="2728800" cy="3176921"/>
          </a:xfrm>
        </p:spPr>
        <p:txBody>
          <a:bodyPr/>
          <a:lstStyle/>
          <a:p>
            <a:r>
              <a:rPr lang="en-US" sz="1200" b="1"/>
              <a:t>Our Planet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We will halve our entire estate’s carbon footprint in our top 40 markets by the end of 2030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Our business travel will be carbon neutral through reduction and Offsetting by the end of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Our strategic data centers will be powered by 85% renewable energy by the end of 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D6143-0C19-9112-03F6-37A29D277B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5504" y="2853759"/>
            <a:ext cx="2728800" cy="3176921"/>
          </a:xfrm>
        </p:spPr>
        <p:txBody>
          <a:bodyPr/>
          <a:lstStyle/>
          <a:p>
            <a:r>
              <a:rPr lang="en-US" sz="1200" b="1"/>
              <a:t>Our Partnerships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12% spend with diversely owned suppliers across Coupa markets by 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Evaluate top 15 strategic suppliers on their policies and commitments relating to social issues by 2025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CD91F4-A2A8-AB41-A8BC-6D0F0F19FC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98074" y="2853759"/>
            <a:ext cx="2728800" cy="3176921"/>
          </a:xfrm>
        </p:spPr>
        <p:txBody>
          <a:bodyPr/>
          <a:lstStyle/>
          <a:p>
            <a:r>
              <a:rPr lang="en-US" sz="1200" b="1"/>
              <a:t>Data Positive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Offer all clients sustainability segmentation ‘golden questions’ across primary panels by the end of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Maintain an industry-leading position for CSAT scores on the metric of ‘Quality of Work’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Launch a foundational sustainability training for all employees by the end of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Will have worked with 100% of our global clients on a sustainability Project by 2025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19041C-CD05-2A78-3C1D-BBDD27F772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/>
              <a:t>It’s vital that businesses play a part in helping address the challenges society faces today, whether social or environmental.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678006-015F-53D2-B085-6AAEDB370C5A}"/>
              </a:ext>
            </a:extLst>
          </p:cNvPr>
          <p:cNvCxnSpPr>
            <a:cxnSpLocks/>
          </p:cNvCxnSpPr>
          <p:nvPr/>
        </p:nvCxnSpPr>
        <p:spPr>
          <a:xfrm>
            <a:off x="360363" y="2716613"/>
            <a:ext cx="27287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B78B92-5EE9-2F46-9FFD-07C990418BAC}"/>
              </a:ext>
            </a:extLst>
          </p:cNvPr>
          <p:cNvCxnSpPr>
            <a:cxnSpLocks/>
          </p:cNvCxnSpPr>
          <p:nvPr/>
        </p:nvCxnSpPr>
        <p:spPr>
          <a:xfrm>
            <a:off x="3274522" y="2716613"/>
            <a:ext cx="27287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3A6C71-A2B3-D5F0-D0EE-8DA090061B08}"/>
              </a:ext>
            </a:extLst>
          </p:cNvPr>
          <p:cNvCxnSpPr>
            <a:cxnSpLocks/>
          </p:cNvCxnSpPr>
          <p:nvPr/>
        </p:nvCxnSpPr>
        <p:spPr>
          <a:xfrm>
            <a:off x="6188681" y="2716613"/>
            <a:ext cx="27287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F9253B-6A2A-9B20-4648-210E68415618}"/>
              </a:ext>
            </a:extLst>
          </p:cNvPr>
          <p:cNvCxnSpPr>
            <a:cxnSpLocks/>
          </p:cNvCxnSpPr>
          <p:nvPr/>
        </p:nvCxnSpPr>
        <p:spPr>
          <a:xfrm>
            <a:off x="9102839" y="2716613"/>
            <a:ext cx="27287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D265BCA9-F53E-7CC9-C57E-3279BF1E2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8074" y="1861456"/>
            <a:ext cx="701423" cy="70142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16B55-CF80-045E-461A-AD4480039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2400" y="1891954"/>
            <a:ext cx="609933" cy="67092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71B840B-B2E9-0B1B-DF7A-0D5221FD2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830" y="2034270"/>
            <a:ext cx="701423" cy="52860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4E7B1D9-34A1-59EE-1720-1A72CA7D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85504" y="1861456"/>
            <a:ext cx="701423" cy="701423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93BCF01-16AC-FE83-C802-9181D3B48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6" descr="A person wearing headphones&#10;&#10;Description automatically generated">
            <a:extLst>
              <a:ext uri="{FF2B5EF4-FFF2-40B4-BE49-F238E27FC236}">
                <a16:creationId xmlns:a16="http://schemas.microsoft.com/office/drawing/2014/main" id="{C313E804-EABB-9855-0DD8-06D768615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74F4024-2901-1A45-BD68-E6D879E2FA0B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E438142-3A23-15C7-64FF-B20571C75E5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1" y="6390412"/>
            <a:ext cx="1080270" cy="204376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BA9C7D43-A5E7-7C6D-F95A-983CC0815EA6}"/>
              </a:ext>
            </a:extLst>
          </p:cNvPr>
          <p:cNvSpPr txBox="1">
            <a:spLocks/>
          </p:cNvSpPr>
          <p:nvPr/>
        </p:nvSpPr>
        <p:spPr>
          <a:xfrm>
            <a:off x="512762" y="1429200"/>
            <a:ext cx="3917724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chemeClr val="bg1"/>
                </a:solidFill>
              </a:rPr>
              <a:t>Inclusion &amp; Diversity at the heart of </a:t>
            </a:r>
            <a:br>
              <a:rPr lang="en-US" sz="4800" b="1">
                <a:solidFill>
                  <a:schemeClr val="bg1"/>
                </a:solidFill>
              </a:rPr>
            </a:br>
            <a:r>
              <a:rPr lang="en-US" sz="4800" b="1">
                <a:solidFill>
                  <a:schemeClr val="bg1"/>
                </a:solidFill>
              </a:rPr>
              <a:t>what we do</a:t>
            </a:r>
          </a:p>
          <a:p>
            <a:r>
              <a:rPr lang="en-US" sz="2400">
                <a:solidFill>
                  <a:schemeClr val="bg1"/>
                </a:solidFill>
              </a:rPr>
              <a:t>Procurement Goals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E0DD82-2266-109E-80F5-7BAAB4DFA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279CB-3D70-B4FB-09ED-7A980DDF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9C8383-D4D1-F92F-2F4C-B839126A6D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6200775" y="1719419"/>
            <a:ext cx="5627688" cy="3979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69A997-1B70-5A65-2FCD-B20707FB81F2}"/>
              </a:ext>
            </a:extLst>
          </p:cNvPr>
          <p:cNvSpPr txBox="1"/>
          <p:nvPr/>
        </p:nvSpPr>
        <p:spPr>
          <a:xfrm>
            <a:off x="338051" y="2054463"/>
            <a:ext cx="27288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/>
              <a:t>9.03%</a:t>
            </a:r>
            <a:endParaRPr lang="en-US" sz="4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0B8BC4-C0F1-33CB-D170-BBA587EBF407}"/>
              </a:ext>
            </a:extLst>
          </p:cNvPr>
          <p:cNvCxnSpPr>
            <a:cxnSpLocks/>
          </p:cNvCxnSpPr>
          <p:nvPr/>
        </p:nvCxnSpPr>
        <p:spPr>
          <a:xfrm>
            <a:off x="333653" y="2827548"/>
            <a:ext cx="5657573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A1A0F9D-C9EB-1976-3598-31AA3EF2836A}"/>
              </a:ext>
            </a:extLst>
          </p:cNvPr>
          <p:cNvSpPr txBox="1">
            <a:spLocks/>
          </p:cNvSpPr>
          <p:nvPr/>
        </p:nvSpPr>
        <p:spPr>
          <a:xfrm>
            <a:off x="333653" y="2923526"/>
            <a:ext cx="4669200" cy="246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Increase spend share with diverse suppliers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16A82-9F32-0CD8-056B-7A454FF02245}"/>
              </a:ext>
            </a:extLst>
          </p:cNvPr>
          <p:cNvSpPr txBox="1"/>
          <p:nvPr/>
        </p:nvSpPr>
        <p:spPr>
          <a:xfrm>
            <a:off x="364397" y="4217419"/>
            <a:ext cx="35702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/>
              <a:t>$46.816MM</a:t>
            </a:r>
            <a:endParaRPr lang="en-US" sz="4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99D735-ECB5-3528-D03E-F9FD20A607A3}"/>
              </a:ext>
            </a:extLst>
          </p:cNvPr>
          <p:cNvCxnSpPr>
            <a:cxnSpLocks/>
          </p:cNvCxnSpPr>
          <p:nvPr/>
        </p:nvCxnSpPr>
        <p:spPr>
          <a:xfrm>
            <a:off x="359999" y="4990504"/>
            <a:ext cx="564613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405300A-D091-EF06-8780-75DC3ACAA07C}"/>
              </a:ext>
            </a:extLst>
          </p:cNvPr>
          <p:cNvSpPr txBox="1">
            <a:spLocks/>
          </p:cNvSpPr>
          <p:nvPr/>
        </p:nvSpPr>
        <p:spPr>
          <a:xfrm>
            <a:off x="359999" y="5086482"/>
            <a:ext cx="4669200" cy="246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Total Spend with diverse suppliers</a:t>
            </a: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52C8A87E-F560-AA77-54FE-AFC7E122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What have we done so far?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2452EDA1-64E7-50A0-9D1F-00FB32C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910800"/>
            <a:ext cx="11466000" cy="396000"/>
          </a:xfrm>
        </p:spPr>
        <p:txBody>
          <a:bodyPr/>
          <a:lstStyle/>
          <a:p>
            <a:r>
              <a:rPr lang="en-US"/>
              <a:t>I&amp;D is a TEAM objective, embedded within our performance review targets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92CAF-FEB7-A869-CA32-3D684D006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F0B26-6E77-6378-5474-F742CF4E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AC3D942-4EF1-484E-A3F0-B46049167A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7304" r="17304"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01D8F6-5173-EB45-2658-1A430B6DC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2361" y="3732028"/>
            <a:ext cx="5626800" cy="1975721"/>
          </a:xfrm>
        </p:spPr>
        <p:txBody>
          <a:bodyPr/>
          <a:lstStyle/>
          <a:p>
            <a:r>
              <a:rPr lang="en-US"/>
              <a:t>Inclusion &amp; Diversity can’t be achieved alone – we need to work in partnership. To achieve our 12% target of diverse supplier spend.*</a:t>
            </a:r>
          </a:p>
          <a:p>
            <a:r>
              <a:rPr lang="en-US"/>
              <a:t>*by 2025 across all markets on our Coupa S2P system</a:t>
            </a: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93818-4001-1D2A-B5D0-DD1822B181B6}"/>
              </a:ext>
            </a:extLst>
          </p:cNvPr>
          <p:cNvSpPr txBox="1"/>
          <p:nvPr/>
        </p:nvSpPr>
        <p:spPr>
          <a:xfrm>
            <a:off x="6202361" y="414111"/>
            <a:ext cx="272574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600" b="1">
                <a:ln w="41275">
                  <a:noFill/>
                </a:ln>
                <a:latin typeface="+mj-lt"/>
                <a:cs typeface="Kantar Brown Thin" panose="020B0304020101010102" pitchFamily="34" charset="77"/>
              </a:rPr>
              <a:t>12%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320456-A69E-DC60-F55E-20D58131341A}"/>
              </a:ext>
            </a:extLst>
          </p:cNvPr>
          <p:cNvSpPr txBox="1"/>
          <p:nvPr/>
        </p:nvSpPr>
        <p:spPr>
          <a:xfrm>
            <a:off x="6202361" y="1914525"/>
            <a:ext cx="562451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>
                <a:latin typeface="+mj-lt"/>
                <a:cs typeface="Kantar Brown Thin" panose="020B0304020101010102" pitchFamily="34" charset="77"/>
              </a:rPr>
              <a:t>target of </a:t>
            </a:r>
          </a:p>
          <a:p>
            <a:r>
              <a:rPr lang="en-US" sz="3200" b="1">
                <a:latin typeface="+mj-lt"/>
                <a:cs typeface="Kantar Brown Thin" panose="020B0304020101010102" pitchFamily="34" charset="77"/>
              </a:rPr>
              <a:t>Diverse Supplier</a:t>
            </a:r>
          </a:p>
          <a:p>
            <a:r>
              <a:rPr lang="en-US" sz="3200" b="1">
                <a:latin typeface="+mj-lt"/>
                <a:cs typeface="Kantar Brown Thin" panose="020B0304020101010102" pitchFamily="34" charset="77"/>
              </a:rPr>
              <a:t>spend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0421F-82AB-93B3-E5B3-D708B1F6E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AB32072-A8C7-CC9B-A456-B378E6819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/>
          <a:stretch/>
        </p:blipFill>
        <p:spPr bwMode="auto">
          <a:xfrm>
            <a:off x="359999" y="1708150"/>
            <a:ext cx="2757022" cy="12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upplier.io Releases 2023 Supplier Diversity Benchmarking Report - National  Minority Supplier Development Council">
            <a:extLst>
              <a:ext uri="{FF2B5EF4-FFF2-40B4-BE49-F238E27FC236}">
                <a16:creationId xmlns:a16="http://schemas.microsoft.com/office/drawing/2014/main" id="{A268ED53-DC47-A949-EC21-BB8820155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r="2384"/>
          <a:stretch/>
        </p:blipFill>
        <p:spPr bwMode="auto">
          <a:xfrm>
            <a:off x="3255299" y="1708149"/>
            <a:ext cx="2757022" cy="123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erson in a white jacket talking to a group of people&#10;&#10;Description automatically generated">
            <a:extLst>
              <a:ext uri="{FF2B5EF4-FFF2-40B4-BE49-F238E27FC236}">
                <a16:creationId xmlns:a16="http://schemas.microsoft.com/office/drawing/2014/main" id="{6AF7DF7C-CD97-9605-870B-78A76B0BC0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08" b="19755"/>
          <a:stretch/>
        </p:blipFill>
        <p:spPr>
          <a:xfrm>
            <a:off x="6188907" y="1708149"/>
            <a:ext cx="2725397" cy="1238001"/>
          </a:xfrm>
          <a:prstGeom prst="rect">
            <a:avLst/>
          </a:prstGeom>
        </p:spPr>
      </p:pic>
      <p:pic>
        <p:nvPicPr>
          <p:cNvPr id="20" name="Picture Placeholder 14" descr="A person with curly hair wearing glasses and a colorful sweater&#10;&#10;Description automatically generated">
            <a:extLst>
              <a:ext uri="{FF2B5EF4-FFF2-40B4-BE49-F238E27FC236}">
                <a16:creationId xmlns:a16="http://schemas.microsoft.com/office/drawing/2014/main" id="{CB0542E4-5842-C3E9-A4C9-D23309EE95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" t="15164" r="-241" b="38083"/>
          <a:stretch/>
        </p:blipFill>
        <p:spPr>
          <a:xfrm>
            <a:off x="9104653" y="1708149"/>
            <a:ext cx="2724877" cy="123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A9152-8D26-0FAF-F7E2-A6F2F5A2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 &amp; Diversity can’t be achieved alone!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2C35C-B0A4-429C-8063-32412B26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7D80BA-CEF7-3E3C-8FE0-0322880761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2" y="3347499"/>
            <a:ext cx="2728800" cy="2362100"/>
          </a:xfrm>
        </p:spPr>
        <p:txBody>
          <a:bodyPr/>
          <a:lstStyle/>
          <a:p>
            <a:r>
              <a:rPr lang="en-GB" sz="1200" b="1"/>
              <a:t>WE Connect International</a:t>
            </a:r>
          </a:p>
          <a:p>
            <a:br>
              <a:rPr lang="en-US" sz="1200"/>
            </a:br>
            <a:r>
              <a:rPr lang="en-US" sz="1200"/>
              <a:t>We’ve partnered with WE Connect International to provide Kantar access to their global database of 17,000 female owned enterprises.</a:t>
            </a:r>
          </a:p>
          <a:p>
            <a:r>
              <a:rPr lang="en-US" sz="1200"/>
              <a:t>We continue to develop and leverage a diverse and inclusive global supply chain.</a:t>
            </a:r>
          </a:p>
          <a:p>
            <a:endParaRPr lang="en-GB" sz="12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EF39A-2CF6-ADEB-86A4-9AA08B5379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2933" y="3347499"/>
            <a:ext cx="2728800" cy="2362100"/>
          </a:xfrm>
        </p:spPr>
        <p:txBody>
          <a:bodyPr/>
          <a:lstStyle/>
          <a:p>
            <a:r>
              <a:rPr lang="en-US" sz="1200" b="1"/>
              <a:t>Supplier IO</a:t>
            </a:r>
          </a:p>
          <a:p>
            <a:br>
              <a:rPr lang="en-US" sz="1200"/>
            </a:br>
            <a:r>
              <a:rPr lang="en-US" sz="1200"/>
              <a:t>Identifying and accrediting diverse ownership in NAM and UK&amp;IR.</a:t>
            </a:r>
          </a:p>
          <a:p>
            <a:r>
              <a:rPr lang="en-US" sz="1200"/>
              <a:t>We want to spend smarter, buy more responsibly and measure more effectively.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D6143-0C19-9112-03F6-37A29D277B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5504" y="3367742"/>
            <a:ext cx="2728800" cy="2579458"/>
          </a:xfrm>
        </p:spPr>
        <p:txBody>
          <a:bodyPr/>
          <a:lstStyle/>
          <a:p>
            <a:r>
              <a:rPr lang="en-US" sz="1200" b="1"/>
              <a:t>Promoting I&amp;D in our Workplace!</a:t>
            </a:r>
          </a:p>
          <a:p>
            <a:r>
              <a:rPr lang="en-US" sz="1200"/>
              <a:t>In collaboration with &amp;Sisters, we’ve introduced free, sustainable female hygiene products at our new London and Porto Offices.</a:t>
            </a:r>
          </a:p>
          <a:p>
            <a:r>
              <a:rPr lang="en-US" sz="1200"/>
              <a:t>Additionally, we have gender balanced interview panels on all recruitment screening.</a:t>
            </a:r>
          </a:p>
          <a:p>
            <a:endParaRPr lang="en-GB" sz="12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CD91F4-A2A8-AB41-A8BC-6D0F0F19FC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98074" y="3347499"/>
            <a:ext cx="2728800" cy="2362100"/>
          </a:xfrm>
        </p:spPr>
        <p:txBody>
          <a:bodyPr/>
          <a:lstStyle/>
          <a:p>
            <a:r>
              <a:rPr lang="en-US" sz="1200" b="1"/>
              <a:t>INTERN23 initiative</a:t>
            </a:r>
          </a:p>
          <a:p>
            <a:br>
              <a:rPr lang="en-US" sz="1200"/>
            </a:br>
            <a:r>
              <a:rPr lang="en-US" sz="1200"/>
              <a:t>Kantar is proud to present INTERN 23, an impactful initiative aimed to provide a different experience for 25 students from underprivileged backgrounds, offering them the opportunity to get to know what it’s like to work in an office environment</a:t>
            </a:r>
            <a:r>
              <a:rPr lang="en-GB" sz="1200"/>
              <a:t>.</a:t>
            </a:r>
            <a:endParaRPr lang="en-US" sz="12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3D313C-BE7C-E1B6-1BB5-F332B97DEF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We need to work in partnership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6E48DD-C0A8-F103-A712-20660A59DD20}"/>
              </a:ext>
            </a:extLst>
          </p:cNvPr>
          <p:cNvCxnSpPr>
            <a:cxnSpLocks/>
          </p:cNvCxnSpPr>
          <p:nvPr/>
        </p:nvCxnSpPr>
        <p:spPr>
          <a:xfrm>
            <a:off x="360363" y="3127512"/>
            <a:ext cx="27287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4C8CDC-4463-0E51-F83D-2EBA7C1A91D5}"/>
              </a:ext>
            </a:extLst>
          </p:cNvPr>
          <p:cNvCxnSpPr>
            <a:cxnSpLocks/>
          </p:cNvCxnSpPr>
          <p:nvPr/>
        </p:nvCxnSpPr>
        <p:spPr>
          <a:xfrm>
            <a:off x="3272400" y="3127512"/>
            <a:ext cx="27287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275F10-8D17-71EC-12CE-442A80BCB33E}"/>
              </a:ext>
            </a:extLst>
          </p:cNvPr>
          <p:cNvCxnSpPr>
            <a:cxnSpLocks/>
          </p:cNvCxnSpPr>
          <p:nvPr/>
        </p:nvCxnSpPr>
        <p:spPr>
          <a:xfrm>
            <a:off x="6185504" y="3127512"/>
            <a:ext cx="27287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D4AF37-0AA2-23DD-2C87-2400C2EE5FD3}"/>
              </a:ext>
            </a:extLst>
          </p:cNvPr>
          <p:cNvCxnSpPr>
            <a:cxnSpLocks/>
          </p:cNvCxnSpPr>
          <p:nvPr/>
        </p:nvCxnSpPr>
        <p:spPr>
          <a:xfrm>
            <a:off x="9097541" y="3127512"/>
            <a:ext cx="27287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CD48B64-9BD0-F3A8-23E0-F0905A3A6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NUMBEROFPAGES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10,2,72.1035,82.83157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5073E094-0A02-4CBA-9D9E-F756D6CC42E3}" vid="{0B14BA4B-4EBD-4412-B1F6-3A54F59A5A6B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5073E094-0A02-4CBA-9D9E-F756D6CC42E3}" vid="{EFDBF02B-FBC4-4172-858F-63CAFFD4B46A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5073E094-0A02-4CBA-9D9E-F756D6CC42E3}" vid="{BCABD1FA-5642-4129-B6CD-87ED8E1CD3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A635D2F5CA64E9FFE240D4BE32466" ma:contentTypeVersion="16" ma:contentTypeDescription="Create a new document." ma:contentTypeScope="" ma:versionID="b567a5b60e31a6ecb1132e898f6a0c11">
  <xsd:schema xmlns:xsd="http://www.w3.org/2001/XMLSchema" xmlns:xs="http://www.w3.org/2001/XMLSchema" xmlns:p="http://schemas.microsoft.com/office/2006/metadata/properties" xmlns:ns2="29e2180b-cf40-4eb9-b2b3-b35f1f023e10" xmlns:ns3="a2114265-2988-4ac6-b995-9284c8ee1c92" targetNamespace="http://schemas.microsoft.com/office/2006/metadata/properties" ma:root="true" ma:fieldsID="bfb9feb0b23bbb2b2f61ce8f4682c94f" ns2:_="" ns3:_="">
    <xsd:import namespace="29e2180b-cf40-4eb9-b2b3-b35f1f023e10"/>
    <xsd:import namespace="a2114265-2988-4ac6-b995-9284c8ee1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Uploaded_x003f_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2180b-cf40-4eb9-b2b3-b35f1f02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5d02d2-2acc-434b-b7bb-812ff22cbf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Uploaded_x003f_" ma:index="21" nillable="true" ma:displayName="Uploaded?" ma:default="0" ma:format="Dropdown" ma:internalName="Uploaded_x003f_">
      <xsd:simpleType>
        <xsd:restriction base="dms:Boolea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14265-2988-4ac6-b995-9284c8ee1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904ba36-a269-48e0-a999-b4cb54d5342f}" ma:internalName="TaxCatchAll" ma:showField="CatchAllData" ma:web="a2114265-2988-4ac6-b995-9284c8ee1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114265-2988-4ac6-b995-9284c8ee1c92" xsi:nil="true"/>
    <lcf76f155ced4ddcb4097134ff3c332f xmlns="29e2180b-cf40-4eb9-b2b3-b35f1f023e10">
      <Terms xmlns="http://schemas.microsoft.com/office/infopath/2007/PartnerControls"/>
    </lcf76f155ced4ddcb4097134ff3c332f>
    <Uploaded_x003f_ xmlns="29e2180b-cf40-4eb9-b2b3-b35f1f023e10">false</Uploaded_x003f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2A4AAB-6E3C-4DE0-8726-61C448638CD5}">
  <ds:schemaRefs>
    <ds:schemaRef ds:uri="29e2180b-cf40-4eb9-b2b3-b35f1f023e10"/>
    <ds:schemaRef ds:uri="a2114265-2988-4ac6-b995-9284c8ee1c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193883-9DEF-4394-A746-8B0504B231C0}">
  <ds:schemaRefs>
    <ds:schemaRef ds:uri="http://purl.org/dc/elements/1.1/"/>
    <ds:schemaRef ds:uri="http://schemas.microsoft.com/office/infopath/2007/PartnerControls"/>
    <ds:schemaRef ds:uri="http://www.w3.org/XML/1998/namespace"/>
    <ds:schemaRef ds:uri="29e2180b-cf40-4eb9-b2b3-b35f1f023e10"/>
    <ds:schemaRef ds:uri="http://purl.org/dc/dcmitype/"/>
    <ds:schemaRef ds:uri="http://schemas.microsoft.com/office/2006/documentManagement/types"/>
    <ds:schemaRef ds:uri="http://schemas.microsoft.com/office/2006/metadata/properties"/>
    <ds:schemaRef ds:uri="a2114265-2988-4ac6-b995-9284c8ee1c92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presentation template 16x9</Template>
  <TotalTime>0</TotalTime>
  <Words>904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Kantar template master</vt:lpstr>
      <vt:lpstr>Content slides - no sub heading</vt:lpstr>
      <vt:lpstr>Technical</vt:lpstr>
      <vt:lpstr>ESG &amp; I&amp;D at the heart of everything we do</vt:lpstr>
      <vt:lpstr>PowerPoint Presentation</vt:lpstr>
      <vt:lpstr>PowerPoint Presentation</vt:lpstr>
      <vt:lpstr>Our Environmental, Social &amp; Governance Strategy</vt:lpstr>
      <vt:lpstr>Our commitments until 2030</vt:lpstr>
      <vt:lpstr>PowerPoint Presentation</vt:lpstr>
      <vt:lpstr>What have we done so far?</vt:lpstr>
      <vt:lpstr>PowerPoint Presentation</vt:lpstr>
      <vt:lpstr>Inclusion &amp; Diversity can’t be achieved alone!</vt:lpstr>
      <vt:lpstr>What we’ve done so far…</vt:lpstr>
      <vt:lpstr>Inclusion &amp; Diversity and ESG at the heart of everything we do</vt:lpstr>
      <vt:lpstr>ESG &amp; I&amp;D at the heart of everything we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 &amp; I&amp;D at the heart of everything we do</dc:title>
  <dc:subject>Sub-heading</dc:subject>
  <dc:creator>Carrapa, Mafalda (KT)</dc:creator>
  <cp:keywords>Project reference</cp:keywords>
  <dc:description>Date</dc:description>
  <cp:lastModifiedBy>Carrapa, Mafalda (KT)</cp:lastModifiedBy>
  <cp:revision>2</cp:revision>
  <cp:lastPrinted>2017-03-24T13:40:26Z</cp:lastPrinted>
  <dcterms:created xsi:type="dcterms:W3CDTF">2023-08-10T09:34:36Z</dcterms:created>
  <dcterms:modified xsi:type="dcterms:W3CDTF">2024-02-01T10:48:20Z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0x010100E90A635D2F5CA64E9FFE240D4BE32466</vt:lpwstr>
  </property>
  <property fmtid="{D5CDD505-2E9C-101B-9397-08002B2CF9AE}" pid="3" name="MSIP_Label_3741da7a-79c1-417c-b408-16c0bfe99fca_Enabled">
    <vt:lpwstr>true</vt:lpwstr>
  </property>
  <property fmtid="{D5CDD505-2E9C-101B-9397-08002B2CF9AE}" pid="4" name="MSIP_Label_3741da7a-79c1-417c-b408-16c0bfe99fca_SetDate">
    <vt:lpwstr>2023-06-01T08:02:15Z</vt:lpwstr>
  </property>
  <property fmtid="{D5CDD505-2E9C-101B-9397-08002B2CF9AE}" pid="5" name="MSIP_Label_3741da7a-79c1-417c-b408-16c0bfe99fca_Method">
    <vt:lpwstr>Standard</vt:lpwstr>
  </property>
  <property fmtid="{D5CDD505-2E9C-101B-9397-08002B2CF9AE}" pid="6" name="MSIP_Label_3741da7a-79c1-417c-b408-16c0bfe99fca_Name">
    <vt:lpwstr>Internal Only - Amber</vt:lpwstr>
  </property>
  <property fmtid="{D5CDD505-2E9C-101B-9397-08002B2CF9AE}" pid="7" name="MSIP_Label_3741da7a-79c1-417c-b408-16c0bfe99fca_SiteId">
    <vt:lpwstr>1e355c04-e0a4-42ed-8e2d-7351591f0ef1</vt:lpwstr>
  </property>
  <property fmtid="{D5CDD505-2E9C-101B-9397-08002B2CF9AE}" pid="8" name="MSIP_Label_3741da7a-79c1-417c-b408-16c0bfe99fca_ActionId">
    <vt:lpwstr>120dd1a1-0079-431a-af79-6bc5509a19aa</vt:lpwstr>
  </property>
  <property fmtid="{D5CDD505-2E9C-101B-9397-08002B2CF9AE}" pid="9" name="MSIP_Label_3741da7a-79c1-417c-b408-16c0bfe99fca_ContentBits">
    <vt:lpwstr>0</vt:lpwstr>
  </property>
  <property fmtid="{D5CDD505-2E9C-101B-9397-08002B2CF9AE}" pid="10" name="MediaServiceImageTags">
    <vt:lpwstr/>
  </property>
</Properties>
</file>